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0" r:id="rId5"/>
    <p:sldId id="261" r:id="rId6"/>
    <p:sldId id="257"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40" autoAdjust="0"/>
    <p:restoredTop sz="94660"/>
  </p:normalViewPr>
  <p:slideViewPr>
    <p:cSldViewPr snapToGrid="0">
      <p:cViewPr>
        <p:scale>
          <a:sx n="66" d="100"/>
          <a:sy n="66" d="100"/>
        </p:scale>
        <p:origin x="732" y="1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E15BEA8-A14D-417C-82AD-94D4527A6E6A}" type="datetimeFigureOut">
              <a:rPr lang="en-US" smtClean="0"/>
              <a:t>11/16/2015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51A541-061A-4719-B3A2-78E41B14206A}" type="slidenum">
              <a:rPr lang="en-US" smtClean="0"/>
              <a:t>‹#›</a:t>
            </a:fld>
            <a:endParaRPr lang="en-US"/>
          </a:p>
        </p:txBody>
      </p:sp>
    </p:spTree>
    <p:extLst>
      <p:ext uri="{BB962C8B-B14F-4D97-AF65-F5344CB8AC3E}">
        <p14:creationId xmlns:p14="http://schemas.microsoft.com/office/powerpoint/2010/main" val="29769127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E15BEA8-A14D-417C-82AD-94D4527A6E6A}" type="datetimeFigureOut">
              <a:rPr lang="en-US" smtClean="0"/>
              <a:t>11/16/2015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51A541-061A-4719-B3A2-78E41B14206A}" type="slidenum">
              <a:rPr lang="en-US" smtClean="0"/>
              <a:t>‹#›</a:t>
            </a:fld>
            <a:endParaRPr lang="en-US"/>
          </a:p>
        </p:txBody>
      </p:sp>
    </p:spTree>
    <p:extLst>
      <p:ext uri="{BB962C8B-B14F-4D97-AF65-F5344CB8AC3E}">
        <p14:creationId xmlns:p14="http://schemas.microsoft.com/office/powerpoint/2010/main" val="29572112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E15BEA8-A14D-417C-82AD-94D4527A6E6A}" type="datetimeFigureOut">
              <a:rPr lang="en-US" smtClean="0"/>
              <a:t>11/16/2015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51A541-061A-4719-B3A2-78E41B14206A}" type="slidenum">
              <a:rPr lang="en-US" smtClean="0"/>
              <a:t>‹#›</a:t>
            </a:fld>
            <a:endParaRPr lang="en-US"/>
          </a:p>
        </p:txBody>
      </p:sp>
    </p:spTree>
    <p:extLst>
      <p:ext uri="{BB962C8B-B14F-4D97-AF65-F5344CB8AC3E}">
        <p14:creationId xmlns:p14="http://schemas.microsoft.com/office/powerpoint/2010/main" val="2661137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E15BEA8-A14D-417C-82AD-94D4527A6E6A}" type="datetimeFigureOut">
              <a:rPr lang="en-US" smtClean="0"/>
              <a:t>11/16/2015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51A541-061A-4719-B3A2-78E41B14206A}" type="slidenum">
              <a:rPr lang="en-US" smtClean="0"/>
              <a:t>‹#›</a:t>
            </a:fld>
            <a:endParaRPr lang="en-US"/>
          </a:p>
        </p:txBody>
      </p:sp>
    </p:spTree>
    <p:extLst>
      <p:ext uri="{BB962C8B-B14F-4D97-AF65-F5344CB8AC3E}">
        <p14:creationId xmlns:p14="http://schemas.microsoft.com/office/powerpoint/2010/main" val="14101389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E15BEA8-A14D-417C-82AD-94D4527A6E6A}" type="datetimeFigureOut">
              <a:rPr lang="en-US" smtClean="0"/>
              <a:t>11/16/2015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51A541-061A-4719-B3A2-78E41B14206A}" type="slidenum">
              <a:rPr lang="en-US" smtClean="0"/>
              <a:t>‹#›</a:t>
            </a:fld>
            <a:endParaRPr lang="en-US"/>
          </a:p>
        </p:txBody>
      </p:sp>
    </p:spTree>
    <p:extLst>
      <p:ext uri="{BB962C8B-B14F-4D97-AF65-F5344CB8AC3E}">
        <p14:creationId xmlns:p14="http://schemas.microsoft.com/office/powerpoint/2010/main" val="38553949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E15BEA8-A14D-417C-82AD-94D4527A6E6A}" type="datetimeFigureOut">
              <a:rPr lang="en-US" smtClean="0"/>
              <a:t>11/16/2015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351A541-061A-4719-B3A2-78E41B14206A}" type="slidenum">
              <a:rPr lang="en-US" smtClean="0"/>
              <a:t>‹#›</a:t>
            </a:fld>
            <a:endParaRPr lang="en-US"/>
          </a:p>
        </p:txBody>
      </p:sp>
    </p:spTree>
    <p:extLst>
      <p:ext uri="{BB962C8B-B14F-4D97-AF65-F5344CB8AC3E}">
        <p14:creationId xmlns:p14="http://schemas.microsoft.com/office/powerpoint/2010/main" val="28641495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E15BEA8-A14D-417C-82AD-94D4527A6E6A}" type="datetimeFigureOut">
              <a:rPr lang="en-US" smtClean="0"/>
              <a:t>11/16/2015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351A541-061A-4719-B3A2-78E41B14206A}" type="slidenum">
              <a:rPr lang="en-US" smtClean="0"/>
              <a:t>‹#›</a:t>
            </a:fld>
            <a:endParaRPr lang="en-US"/>
          </a:p>
        </p:txBody>
      </p:sp>
    </p:spTree>
    <p:extLst>
      <p:ext uri="{BB962C8B-B14F-4D97-AF65-F5344CB8AC3E}">
        <p14:creationId xmlns:p14="http://schemas.microsoft.com/office/powerpoint/2010/main" val="25720253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E15BEA8-A14D-417C-82AD-94D4527A6E6A}" type="datetimeFigureOut">
              <a:rPr lang="en-US" smtClean="0"/>
              <a:t>11/16/2015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351A541-061A-4719-B3A2-78E41B14206A}" type="slidenum">
              <a:rPr lang="en-US" smtClean="0"/>
              <a:t>‹#›</a:t>
            </a:fld>
            <a:endParaRPr lang="en-US"/>
          </a:p>
        </p:txBody>
      </p:sp>
    </p:spTree>
    <p:extLst>
      <p:ext uri="{BB962C8B-B14F-4D97-AF65-F5344CB8AC3E}">
        <p14:creationId xmlns:p14="http://schemas.microsoft.com/office/powerpoint/2010/main" val="5681215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E15BEA8-A14D-417C-82AD-94D4527A6E6A}" type="datetimeFigureOut">
              <a:rPr lang="en-US" smtClean="0"/>
              <a:t>11/16/2015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351A541-061A-4719-B3A2-78E41B14206A}" type="slidenum">
              <a:rPr lang="en-US" smtClean="0"/>
              <a:t>‹#›</a:t>
            </a:fld>
            <a:endParaRPr lang="en-US"/>
          </a:p>
        </p:txBody>
      </p:sp>
    </p:spTree>
    <p:extLst>
      <p:ext uri="{BB962C8B-B14F-4D97-AF65-F5344CB8AC3E}">
        <p14:creationId xmlns:p14="http://schemas.microsoft.com/office/powerpoint/2010/main" val="22739949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E15BEA8-A14D-417C-82AD-94D4527A6E6A}" type="datetimeFigureOut">
              <a:rPr lang="en-US" smtClean="0"/>
              <a:t>11/16/2015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351A541-061A-4719-B3A2-78E41B14206A}" type="slidenum">
              <a:rPr lang="en-US" smtClean="0"/>
              <a:t>‹#›</a:t>
            </a:fld>
            <a:endParaRPr lang="en-US"/>
          </a:p>
        </p:txBody>
      </p:sp>
    </p:spTree>
    <p:extLst>
      <p:ext uri="{BB962C8B-B14F-4D97-AF65-F5344CB8AC3E}">
        <p14:creationId xmlns:p14="http://schemas.microsoft.com/office/powerpoint/2010/main" val="6312228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E15BEA8-A14D-417C-82AD-94D4527A6E6A}" type="datetimeFigureOut">
              <a:rPr lang="en-US" smtClean="0"/>
              <a:t>11/16/2015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351A541-061A-4719-B3A2-78E41B14206A}" type="slidenum">
              <a:rPr lang="en-US" smtClean="0"/>
              <a:t>‹#›</a:t>
            </a:fld>
            <a:endParaRPr lang="en-US"/>
          </a:p>
        </p:txBody>
      </p:sp>
    </p:spTree>
    <p:extLst>
      <p:ext uri="{BB962C8B-B14F-4D97-AF65-F5344CB8AC3E}">
        <p14:creationId xmlns:p14="http://schemas.microsoft.com/office/powerpoint/2010/main" val="5744761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15BEA8-A14D-417C-82AD-94D4527A6E6A}" type="datetimeFigureOut">
              <a:rPr lang="en-US" smtClean="0"/>
              <a:t>11/16/2015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51A541-061A-4719-B3A2-78E41B14206A}" type="slidenum">
              <a:rPr lang="en-US" smtClean="0"/>
              <a:t>‹#›</a:t>
            </a:fld>
            <a:endParaRPr lang="en-US"/>
          </a:p>
        </p:txBody>
      </p:sp>
    </p:spTree>
    <p:extLst>
      <p:ext uri="{BB962C8B-B14F-4D97-AF65-F5344CB8AC3E}">
        <p14:creationId xmlns:p14="http://schemas.microsoft.com/office/powerpoint/2010/main" val="22352238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139347" y="0"/>
            <a:ext cx="6052653" cy="7232749"/>
          </a:xfrm>
          <a:prstGeom prst="rect">
            <a:avLst/>
          </a:prstGeom>
          <a:noFill/>
        </p:spPr>
        <p:txBody>
          <a:bodyPr wrap="square" rtlCol="0">
            <a:spAutoFit/>
          </a:bodyPr>
          <a:lstStyle/>
          <a:p>
            <a:pPr algn="ctr"/>
            <a:r>
              <a:rPr lang="fr-FR" sz="4400" dirty="0" smtClean="0">
                <a:solidFill>
                  <a:srgbClr val="0070C0"/>
                </a:solidFill>
                <a:latin typeface="Berlin Sans FB Demi" panose="020E0802020502020306" pitchFamily="34" charset="0"/>
              </a:rPr>
              <a:t>Les attentats terroristes à Paris</a:t>
            </a:r>
          </a:p>
          <a:p>
            <a:pPr marL="285750" indent="-285750">
              <a:buFont typeface="Arial" panose="020B0604020202020204" pitchFamily="34" charset="0"/>
              <a:buChar char="•"/>
            </a:pPr>
            <a:r>
              <a:rPr lang="fr-FR" sz="4400" dirty="0" smtClean="0">
                <a:latin typeface="Berlin Sans FB Demi" panose="020E0802020502020306" pitchFamily="34" charset="0"/>
              </a:rPr>
              <a:t>Vendredi soir</a:t>
            </a:r>
          </a:p>
          <a:p>
            <a:pPr marL="285750" indent="-285750">
              <a:buFont typeface="Arial" panose="020B0604020202020204" pitchFamily="34" charset="0"/>
              <a:buChar char="•"/>
            </a:pPr>
            <a:r>
              <a:rPr lang="fr-FR" sz="4400" dirty="0" smtClean="0">
                <a:latin typeface="Berlin Sans FB Demi" panose="020E0802020502020306" pitchFamily="34" charset="0"/>
              </a:rPr>
              <a:t>6 attentats simultanés</a:t>
            </a:r>
          </a:p>
          <a:p>
            <a:pPr marL="857250" lvl="2" indent="-400050">
              <a:buFont typeface="Wingdings" panose="05000000000000000000" pitchFamily="2" charset="2"/>
              <a:buChar char="Ø"/>
            </a:pPr>
            <a:r>
              <a:rPr lang="fr-FR" sz="3600" dirty="0" smtClean="0">
                <a:latin typeface="Berlin Sans FB Demi" panose="020E0802020502020306" pitchFamily="34" charset="0"/>
              </a:rPr>
              <a:t>Le stade de France</a:t>
            </a:r>
          </a:p>
          <a:p>
            <a:pPr marL="857250" lvl="2" indent="-400050">
              <a:buFont typeface="Wingdings" panose="05000000000000000000" pitchFamily="2" charset="2"/>
              <a:buChar char="Ø"/>
            </a:pPr>
            <a:r>
              <a:rPr lang="fr-FR" sz="3600" dirty="0" smtClean="0">
                <a:latin typeface="Berlin Sans FB Demi" panose="020E0802020502020306" pitchFamily="34" charset="0"/>
              </a:rPr>
              <a:t>Un théâtre (le Bataclan)</a:t>
            </a:r>
          </a:p>
          <a:p>
            <a:pPr marL="857250" lvl="2" indent="-400050">
              <a:buFont typeface="Wingdings" panose="05000000000000000000" pitchFamily="2" charset="2"/>
              <a:buChar char="Ø"/>
            </a:pPr>
            <a:r>
              <a:rPr lang="fr-FR" sz="3600" dirty="0" smtClean="0">
                <a:latin typeface="Berlin Sans FB Demi" panose="020E0802020502020306" pitchFamily="34" charset="0"/>
              </a:rPr>
              <a:t>3 restaurants</a:t>
            </a:r>
          </a:p>
          <a:p>
            <a:pPr marL="857250" lvl="2" indent="-400050">
              <a:buFont typeface="Wingdings" panose="05000000000000000000" pitchFamily="2" charset="2"/>
              <a:buChar char="Ø"/>
            </a:pPr>
            <a:r>
              <a:rPr lang="fr-FR" sz="3600" dirty="0" smtClean="0">
                <a:latin typeface="Berlin Sans FB Demi" panose="020E0802020502020306" pitchFamily="34" charset="0"/>
              </a:rPr>
              <a:t>1 bar</a:t>
            </a:r>
          </a:p>
          <a:p>
            <a:pPr marL="285750" lvl="2" indent="-285750">
              <a:buFont typeface="Arial" panose="020B0604020202020204" pitchFamily="34" charset="0"/>
              <a:buChar char="•"/>
            </a:pPr>
            <a:r>
              <a:rPr lang="fr-FR" sz="4400" dirty="0" smtClean="0">
                <a:latin typeface="Berlin Sans FB Demi" panose="020E0802020502020306" pitchFamily="34" charset="0"/>
              </a:rPr>
              <a:t>Plus de 120 morts</a:t>
            </a:r>
          </a:p>
          <a:p>
            <a:pPr marL="285750" lvl="2" indent="-285750">
              <a:buFont typeface="Arial" panose="020B0604020202020204" pitchFamily="34" charset="0"/>
              <a:buChar char="•"/>
            </a:pPr>
            <a:r>
              <a:rPr lang="fr-FR" sz="4200" dirty="0" smtClean="0">
                <a:latin typeface="Berlin Sans FB Demi" panose="020E0802020502020306" pitchFamily="34" charset="0"/>
              </a:rPr>
              <a:t>L’Etat Islam a affirmé leur responsabilité</a:t>
            </a:r>
          </a:p>
        </p:txBody>
      </p:sp>
      <p:pic>
        <p:nvPicPr>
          <p:cNvPr id="1026" name="Picture 2" descr="Embedded image permalink"/>
          <p:cNvPicPr>
            <a:picLocks noChangeAspect="1" noChangeArrowheads="1"/>
          </p:cNvPicPr>
          <p:nvPr/>
        </p:nvPicPr>
        <p:blipFill rotWithShape="1">
          <a:blip r:embed="rId2">
            <a:extLst>
              <a:ext uri="{28A0092B-C50C-407E-A947-70E740481C1C}">
                <a14:useLocalDpi xmlns:a14="http://schemas.microsoft.com/office/drawing/2010/main" val="0"/>
              </a:ext>
            </a:extLst>
          </a:blip>
          <a:srcRect l="7239" r="12299"/>
          <a:stretch/>
        </p:blipFill>
        <p:spPr bwMode="auto">
          <a:xfrm>
            <a:off x="0" y="0"/>
            <a:ext cx="6139347"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460951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 y="0"/>
            <a:ext cx="12192000" cy="769441"/>
          </a:xfrm>
          <a:prstGeom prst="rect">
            <a:avLst/>
          </a:prstGeom>
          <a:noFill/>
        </p:spPr>
        <p:txBody>
          <a:bodyPr wrap="square" rtlCol="0">
            <a:spAutoFit/>
          </a:bodyPr>
          <a:lstStyle/>
          <a:p>
            <a:pPr algn="ctr"/>
            <a:r>
              <a:rPr lang="fr-FR" sz="4400" dirty="0" smtClean="0">
                <a:solidFill>
                  <a:srgbClr val="0070C0"/>
                </a:solidFill>
                <a:latin typeface="Berlin Sans FB Demi" panose="020E0802020502020306" pitchFamily="34" charset="0"/>
              </a:rPr>
              <a:t>Réponse à Paris</a:t>
            </a:r>
          </a:p>
        </p:txBody>
      </p:sp>
      <p:pic>
        <p:nvPicPr>
          <p:cNvPr id="3" name="Picture 2"/>
          <p:cNvPicPr>
            <a:picLocks noChangeAspect="1"/>
          </p:cNvPicPr>
          <p:nvPr/>
        </p:nvPicPr>
        <p:blipFill>
          <a:blip r:embed="rId2"/>
          <a:stretch>
            <a:fillRect/>
          </a:stretch>
        </p:blipFill>
        <p:spPr>
          <a:xfrm>
            <a:off x="1" y="848696"/>
            <a:ext cx="9007522" cy="6009304"/>
          </a:xfrm>
          <a:prstGeom prst="rect">
            <a:avLst/>
          </a:prstGeom>
        </p:spPr>
      </p:pic>
      <p:sp>
        <p:nvSpPr>
          <p:cNvPr id="6" name="TextBox 5"/>
          <p:cNvSpPr txBox="1"/>
          <p:nvPr/>
        </p:nvSpPr>
        <p:spPr>
          <a:xfrm>
            <a:off x="9007523" y="2513463"/>
            <a:ext cx="3184478" cy="1446550"/>
          </a:xfrm>
          <a:prstGeom prst="rect">
            <a:avLst/>
          </a:prstGeom>
          <a:noFill/>
        </p:spPr>
        <p:txBody>
          <a:bodyPr wrap="square" rtlCol="0">
            <a:spAutoFit/>
          </a:bodyPr>
          <a:lstStyle/>
          <a:p>
            <a:pPr algn="ctr"/>
            <a:r>
              <a:rPr lang="fr-FR" sz="4400" dirty="0" smtClean="0">
                <a:latin typeface="Berlin Sans FB Demi" panose="020E0802020502020306" pitchFamily="34" charset="0"/>
              </a:rPr>
              <a:t>On donne du sang</a:t>
            </a:r>
          </a:p>
        </p:txBody>
      </p:sp>
    </p:spTree>
    <p:extLst>
      <p:ext uri="{BB962C8B-B14F-4D97-AF65-F5344CB8AC3E}">
        <p14:creationId xmlns:p14="http://schemas.microsoft.com/office/powerpoint/2010/main" val="29251199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 y="0"/>
            <a:ext cx="12192000" cy="769441"/>
          </a:xfrm>
          <a:prstGeom prst="rect">
            <a:avLst/>
          </a:prstGeom>
          <a:noFill/>
        </p:spPr>
        <p:txBody>
          <a:bodyPr wrap="square" rtlCol="0">
            <a:spAutoFit/>
          </a:bodyPr>
          <a:lstStyle/>
          <a:p>
            <a:pPr algn="ctr"/>
            <a:r>
              <a:rPr lang="fr-FR" sz="4400" dirty="0" smtClean="0">
                <a:solidFill>
                  <a:srgbClr val="0070C0"/>
                </a:solidFill>
                <a:latin typeface="Berlin Sans FB Demi" panose="020E0802020502020306" pitchFamily="34" charset="0"/>
              </a:rPr>
              <a:t>Réponse à Paris</a:t>
            </a:r>
          </a:p>
        </p:txBody>
      </p:sp>
      <p:pic>
        <p:nvPicPr>
          <p:cNvPr id="2050" name="Picture 2" descr="Minute's silence in Place de la Republique (16 Novemb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842448"/>
            <a:ext cx="8922543" cy="5015552"/>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9007523" y="2513463"/>
            <a:ext cx="3184478" cy="1446550"/>
          </a:xfrm>
          <a:prstGeom prst="rect">
            <a:avLst/>
          </a:prstGeom>
          <a:noFill/>
        </p:spPr>
        <p:txBody>
          <a:bodyPr wrap="square" rtlCol="0">
            <a:spAutoFit/>
          </a:bodyPr>
          <a:lstStyle/>
          <a:p>
            <a:pPr algn="ctr"/>
            <a:r>
              <a:rPr lang="fr-FR" sz="4400" dirty="0" smtClean="0">
                <a:latin typeface="Berlin Sans FB Demi" panose="020E0802020502020306" pitchFamily="34" charset="0"/>
              </a:rPr>
              <a:t>Une minute de silence</a:t>
            </a:r>
          </a:p>
        </p:txBody>
      </p:sp>
    </p:spTree>
    <p:extLst>
      <p:ext uri="{BB962C8B-B14F-4D97-AF65-F5344CB8AC3E}">
        <p14:creationId xmlns:p14="http://schemas.microsoft.com/office/powerpoint/2010/main" val="36384922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 y="0"/>
            <a:ext cx="12192000" cy="769441"/>
          </a:xfrm>
          <a:prstGeom prst="rect">
            <a:avLst/>
          </a:prstGeom>
          <a:noFill/>
        </p:spPr>
        <p:txBody>
          <a:bodyPr wrap="square" rtlCol="0">
            <a:spAutoFit/>
          </a:bodyPr>
          <a:lstStyle/>
          <a:p>
            <a:pPr algn="ctr"/>
            <a:r>
              <a:rPr lang="fr-FR" sz="4400" dirty="0" smtClean="0">
                <a:solidFill>
                  <a:srgbClr val="0070C0"/>
                </a:solidFill>
                <a:latin typeface="Berlin Sans FB Demi" panose="020E0802020502020306" pitchFamily="34" charset="0"/>
              </a:rPr>
              <a:t>Réponse à Paris</a:t>
            </a:r>
          </a:p>
        </p:txBody>
      </p:sp>
      <p:sp>
        <p:nvSpPr>
          <p:cNvPr id="6" name="TextBox 5"/>
          <p:cNvSpPr txBox="1"/>
          <p:nvPr/>
        </p:nvSpPr>
        <p:spPr>
          <a:xfrm>
            <a:off x="0" y="1407995"/>
            <a:ext cx="3143249" cy="2554545"/>
          </a:xfrm>
          <a:prstGeom prst="rect">
            <a:avLst/>
          </a:prstGeom>
          <a:noFill/>
        </p:spPr>
        <p:txBody>
          <a:bodyPr wrap="square" rtlCol="0">
            <a:spAutoFit/>
          </a:bodyPr>
          <a:lstStyle/>
          <a:p>
            <a:pPr algn="ctr"/>
            <a:r>
              <a:rPr lang="fr-FR" sz="4000" dirty="0" smtClean="0">
                <a:latin typeface="Berlin Sans FB Demi" panose="020E0802020502020306" pitchFamily="34" charset="0"/>
              </a:rPr>
              <a:t>Perquisitions des suspects  en France et Belge</a:t>
            </a:r>
          </a:p>
        </p:txBody>
      </p:sp>
      <p:pic>
        <p:nvPicPr>
          <p:cNvPr id="5124" name="Picture 4" descr="http://www.totpi.com/2/wp-content/uploads/2015/04/02021231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43250" y="828674"/>
            <a:ext cx="9048750" cy="60293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55922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 y="0"/>
            <a:ext cx="12192000" cy="769441"/>
          </a:xfrm>
          <a:prstGeom prst="rect">
            <a:avLst/>
          </a:prstGeom>
          <a:noFill/>
        </p:spPr>
        <p:txBody>
          <a:bodyPr wrap="square" rtlCol="0">
            <a:spAutoFit/>
          </a:bodyPr>
          <a:lstStyle/>
          <a:p>
            <a:pPr algn="ctr"/>
            <a:r>
              <a:rPr lang="fr-FR" sz="4400" dirty="0" smtClean="0">
                <a:solidFill>
                  <a:srgbClr val="0070C0"/>
                </a:solidFill>
                <a:latin typeface="Berlin Sans FB Demi" panose="020E0802020502020306" pitchFamily="34" charset="0"/>
              </a:rPr>
              <a:t>Réponse à Paris</a:t>
            </a:r>
          </a:p>
        </p:txBody>
      </p:sp>
      <p:sp>
        <p:nvSpPr>
          <p:cNvPr id="6" name="TextBox 5"/>
          <p:cNvSpPr txBox="1"/>
          <p:nvPr/>
        </p:nvSpPr>
        <p:spPr>
          <a:xfrm>
            <a:off x="0" y="1407995"/>
            <a:ext cx="3803745" cy="4401205"/>
          </a:xfrm>
          <a:prstGeom prst="rect">
            <a:avLst/>
          </a:prstGeom>
          <a:noFill/>
        </p:spPr>
        <p:txBody>
          <a:bodyPr wrap="square" rtlCol="0">
            <a:spAutoFit/>
          </a:bodyPr>
          <a:lstStyle/>
          <a:p>
            <a:pPr algn="ctr"/>
            <a:r>
              <a:rPr lang="fr-FR" sz="4000" dirty="0" smtClean="0">
                <a:latin typeface="Berlin Sans FB Demi" panose="020E0802020502020306" pitchFamily="34" charset="0"/>
              </a:rPr>
              <a:t>François Hollande, le président français, ordre des attaques aériennes en Syrie</a:t>
            </a:r>
          </a:p>
        </p:txBody>
      </p:sp>
      <p:pic>
        <p:nvPicPr>
          <p:cNvPr id="6146" name="Picture 2" descr="http://www.soldat-metier.com/wp-content/uploads/2014/09/francais-attaquent-300x22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79224" y="3548419"/>
            <a:ext cx="4412776" cy="3309582"/>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3"/>
          <a:stretch>
            <a:fillRect/>
          </a:stretch>
        </p:blipFill>
        <p:spPr>
          <a:xfrm>
            <a:off x="3803745" y="1237574"/>
            <a:ext cx="4412207" cy="2942942"/>
          </a:xfrm>
          <a:prstGeom prst="rect">
            <a:avLst/>
          </a:prstGeom>
        </p:spPr>
      </p:pic>
    </p:spTree>
    <p:extLst>
      <p:ext uri="{BB962C8B-B14F-4D97-AF65-F5344CB8AC3E}">
        <p14:creationId xmlns:p14="http://schemas.microsoft.com/office/powerpoint/2010/main" val="7164068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 y="0"/>
            <a:ext cx="12192000" cy="769441"/>
          </a:xfrm>
          <a:prstGeom prst="rect">
            <a:avLst/>
          </a:prstGeom>
          <a:noFill/>
        </p:spPr>
        <p:txBody>
          <a:bodyPr wrap="square" rtlCol="0">
            <a:spAutoFit/>
          </a:bodyPr>
          <a:lstStyle/>
          <a:p>
            <a:pPr algn="ctr"/>
            <a:r>
              <a:rPr lang="fr-FR" sz="4400" dirty="0" smtClean="0">
                <a:solidFill>
                  <a:srgbClr val="0070C0"/>
                </a:solidFill>
                <a:latin typeface="Berlin Sans FB Demi" panose="020E0802020502020306" pitchFamily="34" charset="0"/>
              </a:rPr>
              <a:t>La solidarité avec Paris</a:t>
            </a:r>
          </a:p>
        </p:txBody>
      </p:sp>
      <p:sp>
        <p:nvSpPr>
          <p:cNvPr id="2" name="Rectangle 1"/>
          <p:cNvSpPr/>
          <p:nvPr/>
        </p:nvSpPr>
        <p:spPr>
          <a:xfrm>
            <a:off x="0" y="4017414"/>
            <a:ext cx="12192000" cy="2323713"/>
          </a:xfrm>
          <a:prstGeom prst="rect">
            <a:avLst/>
          </a:prstGeom>
        </p:spPr>
        <p:txBody>
          <a:bodyPr wrap="square">
            <a:spAutoFit/>
          </a:bodyPr>
          <a:lstStyle/>
          <a:p>
            <a:pPr algn="ctr"/>
            <a:r>
              <a:rPr lang="en-US" sz="3200" dirty="0" smtClean="0">
                <a:solidFill>
                  <a:srgbClr val="C00000"/>
                </a:solidFill>
                <a:latin typeface="Berlin Sans FB Demi" panose="020E0802020502020306" pitchFamily="34" charset="0"/>
              </a:rPr>
              <a:t>“In times of chaos and destruction, it's important to believe in the power of human kindness.</a:t>
            </a:r>
          </a:p>
          <a:p>
            <a:pPr algn="ctr"/>
            <a:endParaRPr lang="en-US" sz="700" dirty="0" smtClean="0">
              <a:latin typeface="Berlin Sans FB Demi" panose="020E0802020502020306" pitchFamily="34" charset="0"/>
            </a:endParaRPr>
          </a:p>
          <a:p>
            <a:pPr algn="ctr"/>
            <a:r>
              <a:rPr lang="en-US" sz="2400" dirty="0" smtClean="0">
                <a:latin typeface="Berlin Sans FB Demi" panose="020E0802020502020306" pitchFamily="34" charset="0"/>
              </a:rPr>
              <a:t>These types of attacks are meant to disrupt. These types of attacks are meant to provoke the world. In these times, it's crucial we look at those who refuse to respond out of hatred or vengeance, but instead with a message of love and peace.” – Upworthy.com</a:t>
            </a:r>
            <a:endParaRPr lang="en-US" sz="2400" dirty="0">
              <a:latin typeface="Berlin Sans FB Demi" panose="020E0802020502020306" pitchFamily="34" charset="0"/>
            </a:endParaRPr>
          </a:p>
        </p:txBody>
      </p:sp>
      <p:pic>
        <p:nvPicPr>
          <p:cNvPr id="4" name="Picture 3"/>
          <p:cNvPicPr>
            <a:picLocks noChangeAspect="1"/>
          </p:cNvPicPr>
          <p:nvPr/>
        </p:nvPicPr>
        <p:blipFill>
          <a:blip r:embed="rId2"/>
          <a:stretch>
            <a:fillRect/>
          </a:stretch>
        </p:blipFill>
        <p:spPr>
          <a:xfrm>
            <a:off x="7710984" y="769441"/>
            <a:ext cx="4481015" cy="2717519"/>
          </a:xfrm>
          <a:prstGeom prst="rect">
            <a:avLst/>
          </a:prstGeom>
        </p:spPr>
      </p:pic>
      <p:pic>
        <p:nvPicPr>
          <p:cNvPr id="8" name="Picture 7"/>
          <p:cNvPicPr>
            <a:picLocks noChangeAspect="1"/>
          </p:cNvPicPr>
          <p:nvPr/>
        </p:nvPicPr>
        <p:blipFill>
          <a:blip r:embed="rId3"/>
          <a:stretch>
            <a:fillRect/>
          </a:stretch>
        </p:blipFill>
        <p:spPr>
          <a:xfrm>
            <a:off x="0" y="769441"/>
            <a:ext cx="4067123" cy="2710738"/>
          </a:xfrm>
          <a:prstGeom prst="rect">
            <a:avLst/>
          </a:prstGeom>
        </p:spPr>
      </p:pic>
      <p:pic>
        <p:nvPicPr>
          <p:cNvPr id="4098" name="Picture 2" descr="https://tribktla.files.wordpress.com/2015/11/gettyimages-4971074741.jpg?w=200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29050" y="767045"/>
            <a:ext cx="4080891" cy="27199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504827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TotalTime>
  <Words>149</Words>
  <Application>Microsoft Office PowerPoint</Application>
  <PresentationFormat>Widescreen</PresentationFormat>
  <Paragraphs>21</Paragraphs>
  <Slides>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Arial</vt:lpstr>
      <vt:lpstr>Berlin Sans FB Demi</vt:lpstr>
      <vt:lpstr>Calibri</vt:lpstr>
      <vt:lpstr>Calibri Light</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Danielle Berndt</dc:creator>
  <cp:lastModifiedBy>Danielle Berndt</cp:lastModifiedBy>
  <cp:revision>5</cp:revision>
  <dcterms:created xsi:type="dcterms:W3CDTF">2015-11-16T11:49:17Z</dcterms:created>
  <dcterms:modified xsi:type="dcterms:W3CDTF">2015-11-16T12:21:43Z</dcterms:modified>
</cp:coreProperties>
</file>